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5" r:id="rId6"/>
    <p:sldId id="259" r:id="rId7"/>
    <p:sldId id="263" r:id="rId8"/>
    <p:sldId id="264" r:id="rId9"/>
    <p:sldId id="266" r:id="rId10"/>
    <p:sldId id="267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372" autoAdjust="0"/>
  </p:normalViewPr>
  <p:slideViewPr>
    <p:cSldViewPr snapToGrid="0" showGuides="1">
      <p:cViewPr varScale="1">
        <p:scale>
          <a:sx n="86" d="100"/>
          <a:sy n="86" d="100"/>
        </p:scale>
        <p:origin x="60" y="26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79B4-719B-43C0-A49E-C4AFE8C9656A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8863-4D4A-47A5-AEB3-39E3E1FDE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79B4-719B-43C0-A49E-C4AFE8C9656A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8863-4D4A-47A5-AEB3-39E3E1FDE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79B4-719B-43C0-A49E-C4AFE8C9656A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8863-4D4A-47A5-AEB3-39E3E1FDE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7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79B4-719B-43C0-A49E-C4AFE8C9656A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8863-4D4A-47A5-AEB3-39E3E1FDE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7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79B4-719B-43C0-A49E-C4AFE8C9656A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8863-4D4A-47A5-AEB3-39E3E1FDE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2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79B4-719B-43C0-A49E-C4AFE8C9656A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8863-4D4A-47A5-AEB3-39E3E1FDE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79B4-719B-43C0-A49E-C4AFE8C9656A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8863-4D4A-47A5-AEB3-39E3E1FDE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6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79B4-719B-43C0-A49E-C4AFE8C9656A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8863-4D4A-47A5-AEB3-39E3E1FDE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9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79B4-719B-43C0-A49E-C4AFE8C9656A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8863-4D4A-47A5-AEB3-39E3E1FDE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9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79B4-719B-43C0-A49E-C4AFE8C9656A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8863-4D4A-47A5-AEB3-39E3E1FDE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0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79B4-719B-43C0-A49E-C4AFE8C9656A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A8863-4D4A-47A5-AEB3-39E3E1FDE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5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379B4-719B-43C0-A49E-C4AFE8C9656A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A8863-4D4A-47A5-AEB3-39E3E1FDE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3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OLUZMXuCAxY?t=5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5UpWZzWzb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hyperlink" Target="https://youtu.be/OLUZMXuCAxY?t=11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7. Faraday</a:t>
            </a:r>
            <a:r>
              <a:rPr lang="sk-SK" b="1" dirty="0"/>
              <a:t>ove</a:t>
            </a:r>
            <a:r>
              <a:rPr lang="en-US" b="1" dirty="0"/>
              <a:t> </a:t>
            </a:r>
            <a:r>
              <a:rPr lang="sk-SK" b="1" dirty="0"/>
              <a:t>vlny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01049"/>
            <a:ext cx="9144000" cy="2017366"/>
          </a:xfrm>
        </p:spPr>
        <p:txBody>
          <a:bodyPr>
            <a:normAutofit/>
          </a:bodyPr>
          <a:lstStyle/>
          <a:p>
            <a:r>
              <a:rPr lang="en-US" dirty="0"/>
              <a:t>Nat</a:t>
            </a:r>
            <a:r>
              <a:rPr lang="sk-SK" dirty="0" err="1"/>
              <a:t>ália</a:t>
            </a:r>
            <a:r>
              <a:rPr lang="sk-SK" dirty="0"/>
              <a:t> Ružičková</a:t>
            </a:r>
          </a:p>
          <a:p>
            <a:r>
              <a:rPr lang="sk-SK" dirty="0"/>
              <a:t>Martin Plesch</a:t>
            </a:r>
          </a:p>
          <a:p>
            <a:endParaRPr lang="sk-SK" dirty="0"/>
          </a:p>
          <a:p>
            <a:r>
              <a:rPr lang="sk-SK" dirty="0"/>
              <a:t>Úvodné sústredienie TMF 2023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649" t="12097" r="56177" b="58180"/>
          <a:stretch/>
        </p:blipFill>
        <p:spPr>
          <a:xfrm>
            <a:off x="207568" y="213205"/>
            <a:ext cx="2759750" cy="2505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4380" t="56397" r="3826" b="6697"/>
          <a:stretch/>
        </p:blipFill>
        <p:spPr>
          <a:xfrm>
            <a:off x="8826877" y="3726788"/>
            <a:ext cx="3167900" cy="2833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9125" t="5487" r="9699" b="52367"/>
          <a:stretch/>
        </p:blipFill>
        <p:spPr>
          <a:xfrm>
            <a:off x="197223" y="3008806"/>
            <a:ext cx="2593500" cy="3551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795" t="55828" r="54126" b="5505"/>
          <a:stretch/>
        </p:blipFill>
        <p:spPr>
          <a:xfrm>
            <a:off x="9260108" y="159417"/>
            <a:ext cx="2734669" cy="296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05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Relevantné parametre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hustoty</a:t>
            </a:r>
            <a:r>
              <a:rPr lang="en-US" dirty="0"/>
              <a:t> </a:t>
            </a:r>
            <a:r>
              <a:rPr lang="en-US" dirty="0" err="1"/>
              <a:t>kvapal</a:t>
            </a:r>
            <a:r>
              <a:rPr lang="sk-SK" dirty="0"/>
              <a:t>ín</a:t>
            </a:r>
          </a:p>
          <a:p>
            <a:r>
              <a:rPr lang="sk-SK" dirty="0"/>
              <a:t>povrchové napätie</a:t>
            </a:r>
          </a:p>
          <a:p>
            <a:r>
              <a:rPr lang="sk-SK" dirty="0"/>
              <a:t>amplitúda a frekvencia budenia</a:t>
            </a:r>
          </a:p>
          <a:p>
            <a:r>
              <a:rPr lang="sk-SK" dirty="0"/>
              <a:t>objem kvapky</a:t>
            </a:r>
          </a:p>
          <a:p>
            <a:r>
              <a:rPr lang="sk-SK" dirty="0"/>
              <a:t>(kontrast viskozít, výška kúpeľa udáva rozsah amplitúd kde je fénomén pozorovateľný: viskozita kúpeľa udáva</a:t>
            </a:r>
            <a:r>
              <a:rPr lang="en-US" dirty="0"/>
              <a:t> horn</a:t>
            </a:r>
            <a:r>
              <a:rPr lang="sk-SK" dirty="0"/>
              <a:t>ú hranicu amplitúdy kedy sa ešte v kúpeli netvoria vlny)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92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s úlohou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0894"/>
            <a:ext cx="10515600" cy="53071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i="1" dirty="0"/>
              <a:t>Základné:</a:t>
            </a:r>
            <a:r>
              <a:rPr lang="sk-SK" dirty="0"/>
              <a:t> pozorovať fenomén</a:t>
            </a:r>
          </a:p>
          <a:p>
            <a:r>
              <a:rPr lang="sk-SK" dirty="0"/>
              <a:t>Zostaviť aparatúru a natočiť:</a:t>
            </a:r>
          </a:p>
          <a:p>
            <a:pPr lvl="1"/>
            <a:r>
              <a:rPr lang="sk-SK" dirty="0"/>
              <a:t>napr. Reproduktor: pozor: aplitúda závisí od frekvencie</a:t>
            </a:r>
            <a:r>
              <a:rPr lang="en-US" dirty="0"/>
              <a:t>!</a:t>
            </a:r>
            <a:endParaRPr lang="sk-SK" dirty="0"/>
          </a:p>
          <a:p>
            <a:pPr lvl="1"/>
            <a:r>
              <a:rPr lang="en-US" dirty="0" err="1"/>
              <a:t>Vysokor</a:t>
            </a:r>
            <a:r>
              <a:rPr lang="sk-SK" dirty="0"/>
              <a:t>ýchlostné videá: </a:t>
            </a:r>
            <a:r>
              <a:rPr lang="en-US" dirty="0" err="1"/>
              <a:t>frekvencie</a:t>
            </a:r>
            <a:r>
              <a:rPr lang="en-US" dirty="0"/>
              <a:t> v </a:t>
            </a:r>
            <a:r>
              <a:rPr lang="en-US" dirty="0" err="1"/>
              <a:t>kvapke</a:t>
            </a:r>
            <a:r>
              <a:rPr lang="en-US" dirty="0"/>
              <a:t> ~25-125Hz (</a:t>
            </a:r>
            <a:r>
              <a:rPr lang="en-US" dirty="0" err="1"/>
              <a:t>lep</a:t>
            </a:r>
            <a:r>
              <a:rPr lang="sk-SK" dirty="0"/>
              <a:t>šie mobily vedia 240fps</a:t>
            </a:r>
            <a:r>
              <a:rPr lang="en-US" dirty="0"/>
              <a:t>)</a:t>
            </a:r>
            <a:endParaRPr lang="sk-SK" dirty="0"/>
          </a:p>
          <a:p>
            <a:pPr marL="0" indent="0">
              <a:buNone/>
            </a:pPr>
            <a:r>
              <a:rPr lang="sk-SK" i="1" dirty="0"/>
              <a:t>Dobré riešenie:</a:t>
            </a:r>
            <a:r>
              <a:rPr lang="sk-SK" dirty="0"/>
              <a:t> </a:t>
            </a:r>
            <a:r>
              <a:rPr lang="en-US" dirty="0" err="1"/>
              <a:t>Sk</a:t>
            </a:r>
            <a:r>
              <a:rPr lang="sk-SK" dirty="0"/>
              <a:t>úšať rôzne kvapaliny</a:t>
            </a:r>
          </a:p>
          <a:p>
            <a:pPr lvl="1"/>
            <a:r>
              <a:rPr lang="sk-SK" dirty="0"/>
              <a:t>Pre aké parametre pozorujeme stojaté Faradayove vlny? Je vlnová dĺžka ovplyvnená dynamikou rozhrania?</a:t>
            </a:r>
          </a:p>
          <a:p>
            <a:pPr lvl="1"/>
            <a:r>
              <a:rPr lang="sk-SK" dirty="0"/>
              <a:t>Pozorujeme rôzne fázy pre rôzne kombinácie parametrov? </a:t>
            </a:r>
          </a:p>
          <a:p>
            <a:pPr lvl="1"/>
            <a:r>
              <a:rPr lang="sk-SK" dirty="0"/>
              <a:t>Aká je závislosť tvaru kvapky a typu správania od amplitúdy a frekvencie budenia?</a:t>
            </a:r>
          </a:p>
          <a:p>
            <a:pPr lvl="1"/>
            <a:r>
              <a:rPr lang="sk-SK" dirty="0"/>
              <a:t>Aké rôzne obrazce sa tvoria?</a:t>
            </a:r>
          </a:p>
          <a:p>
            <a:r>
              <a:rPr lang="sk-SK" dirty="0"/>
              <a:t>V akom režime parametrov sedí teória Pucci et al?</a:t>
            </a:r>
            <a:endParaRPr lang="en-US" dirty="0"/>
          </a:p>
          <a:p>
            <a:pPr marL="0" indent="0">
              <a:buNone/>
            </a:pPr>
            <a:r>
              <a:rPr lang="en-US" i="1" dirty="0" err="1"/>
              <a:t>Nad</a:t>
            </a:r>
            <a:r>
              <a:rPr lang="en-US" i="1" dirty="0"/>
              <a:t> r</a:t>
            </a:r>
            <a:r>
              <a:rPr lang="sk-SK" i="1" dirty="0"/>
              <a:t>ámec zadania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Porovnanie s klasickými Faradayovými vlnami </a:t>
            </a:r>
            <a:r>
              <a:rPr lang="en-US" dirty="0"/>
              <a:t>– </a:t>
            </a:r>
            <a:r>
              <a:rPr lang="en-US" dirty="0" err="1"/>
              <a:t>vieme</a:t>
            </a:r>
            <a:r>
              <a:rPr lang="en-US" dirty="0"/>
              <a:t> </a:t>
            </a:r>
            <a:r>
              <a:rPr lang="en-US" dirty="0" err="1"/>
              <a:t>tieto</a:t>
            </a:r>
            <a:r>
              <a:rPr lang="en-US" dirty="0"/>
              <a:t> </a:t>
            </a:r>
            <a:r>
              <a:rPr lang="en-US" dirty="0" err="1"/>
              <a:t>pozorovania</a:t>
            </a:r>
            <a:r>
              <a:rPr lang="en-US" dirty="0"/>
              <a:t> </a:t>
            </a:r>
            <a:r>
              <a:rPr lang="en-US" dirty="0" err="1"/>
              <a:t>vyu</a:t>
            </a:r>
            <a:r>
              <a:rPr lang="sk-SK" dirty="0"/>
              <a:t>žiť na vysvetlenie javu?</a:t>
            </a:r>
          </a:p>
          <a:p>
            <a:pPr lvl="1"/>
            <a:r>
              <a:rPr lang="sk-SK" dirty="0"/>
              <a:t>Aké sú limitácie teórie?</a:t>
            </a:r>
          </a:p>
          <a:p>
            <a:pPr lvl="1"/>
            <a:r>
              <a:rPr lang="sk-SK" dirty="0"/>
              <a:t>Vieme povedať niečo o hadíkoch?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5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Články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Pucci</a:t>
            </a:r>
            <a:r>
              <a:rPr lang="en-US" dirty="0"/>
              <a:t>, G., Fort, E., Amar, M. B. &amp; </a:t>
            </a:r>
            <a:r>
              <a:rPr lang="en-US" dirty="0" err="1"/>
              <a:t>Couder</a:t>
            </a:r>
            <a:r>
              <a:rPr lang="en-US" dirty="0"/>
              <a:t>, Y. Mutual Adaptation of a Faraday Instability Pattern with its Flexible Boundaries in Floating Fluid Drops. </a:t>
            </a:r>
            <a:r>
              <a:rPr lang="en-US" i="1" dirty="0" err="1"/>
              <a:t>Phys</a:t>
            </a:r>
            <a:r>
              <a:rPr lang="en-US" i="1" dirty="0"/>
              <a:t> Rev Lett</a:t>
            </a:r>
            <a:r>
              <a:rPr lang="en-US" dirty="0"/>
              <a:t> </a:t>
            </a:r>
            <a:r>
              <a:rPr lang="en-US" b="1" dirty="0"/>
              <a:t>106</a:t>
            </a:r>
            <a:r>
              <a:rPr lang="en-US" dirty="0"/>
              <a:t>, 024503 (2010). </a:t>
            </a:r>
            <a:endParaRPr lang="sk-SK" dirty="0"/>
          </a:p>
          <a:p>
            <a:r>
              <a:rPr lang="en-US" dirty="0"/>
              <a:t>Edwards, W. S. &amp; Fauve, S. Patterns and quasi-patterns in the Faraday experiment. </a:t>
            </a:r>
            <a:r>
              <a:rPr lang="en-US" i="1" dirty="0"/>
              <a:t>J Fluid </a:t>
            </a:r>
            <a:r>
              <a:rPr lang="en-US" i="1" dirty="0" err="1"/>
              <a:t>Mech</a:t>
            </a:r>
            <a:r>
              <a:rPr lang="en-US" dirty="0"/>
              <a:t> </a:t>
            </a:r>
            <a:r>
              <a:rPr lang="en-US" b="1" dirty="0"/>
              <a:t>278</a:t>
            </a:r>
            <a:r>
              <a:rPr lang="en-US" dirty="0"/>
              <a:t>, 123–148 (1994). </a:t>
            </a:r>
          </a:p>
          <a:p>
            <a:r>
              <a:rPr lang="en-US" dirty="0" err="1"/>
              <a:t>Douady</a:t>
            </a:r>
            <a:r>
              <a:rPr lang="en-US" dirty="0"/>
              <a:t>, S. Experimental study of the Faraday instability. </a:t>
            </a:r>
            <a:r>
              <a:rPr lang="en-US" i="1" dirty="0"/>
              <a:t>J Fluid </a:t>
            </a:r>
            <a:r>
              <a:rPr lang="en-US" i="1" dirty="0" err="1"/>
              <a:t>Mech</a:t>
            </a:r>
            <a:r>
              <a:rPr lang="en-US" dirty="0"/>
              <a:t> </a:t>
            </a:r>
            <a:r>
              <a:rPr lang="en-US" b="1" dirty="0"/>
              <a:t>221</a:t>
            </a:r>
            <a:r>
              <a:rPr lang="en-US" dirty="0"/>
              <a:t>, 383–409 (1990). </a:t>
            </a:r>
          </a:p>
          <a:p>
            <a:r>
              <a:rPr lang="en-US" dirty="0"/>
              <a:t>K. D. </a:t>
            </a:r>
            <a:r>
              <a:rPr lang="en-US" dirty="0" err="1"/>
              <a:t>Nguyem</a:t>
            </a:r>
            <a:r>
              <a:rPr lang="en-US" dirty="0"/>
              <a:t> Thu Lam; H. Caps (2011). </a:t>
            </a:r>
            <a:r>
              <a:rPr lang="en-US" i="1" dirty="0"/>
              <a:t>Effect of a capillary meniscus on the Faraday instability threshold. , 34(10), 112–0. </a:t>
            </a:r>
            <a:r>
              <a:rPr lang="en-US" dirty="0"/>
              <a:t>doi:10.1140/</a:t>
            </a:r>
            <a:r>
              <a:rPr lang="en-US" dirty="0" err="1"/>
              <a:t>epje</a:t>
            </a:r>
            <a:r>
              <a:rPr lang="en-US" dirty="0"/>
              <a:t>/i2011-11112-x </a:t>
            </a:r>
            <a:endParaRPr lang="sk-SK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4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700" y="365125"/>
            <a:ext cx="10515600" cy="1325563"/>
          </a:xfrm>
        </p:spPr>
        <p:txBody>
          <a:bodyPr/>
          <a:lstStyle/>
          <a:p>
            <a:r>
              <a:rPr lang="en-US" b="1" dirty="0"/>
              <a:t>7. Faraday</a:t>
            </a:r>
            <a:r>
              <a:rPr lang="sk-SK" b="1" dirty="0"/>
              <a:t>ove</a:t>
            </a:r>
            <a:r>
              <a:rPr lang="en-US" b="1" dirty="0"/>
              <a:t> </a:t>
            </a:r>
            <a:r>
              <a:rPr lang="sk-SK" b="1" dirty="0"/>
              <a:t>vlny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344" y="1690688"/>
            <a:ext cx="53381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Kvapka</a:t>
            </a:r>
            <a:r>
              <a:rPr lang="en-US" dirty="0"/>
              <a:t> </a:t>
            </a:r>
            <a:r>
              <a:rPr lang="en-US" dirty="0" err="1"/>
              <a:t>menej</a:t>
            </a:r>
            <a:r>
              <a:rPr lang="en-US" dirty="0"/>
              <a:t> </a:t>
            </a:r>
            <a:r>
              <a:rPr lang="en-US" dirty="0" err="1"/>
              <a:t>viskóznej</a:t>
            </a:r>
            <a:r>
              <a:rPr lang="en-US" dirty="0"/>
              <a:t> </a:t>
            </a:r>
            <a:r>
              <a:rPr lang="en-US" dirty="0" err="1"/>
              <a:t>kvapaliny</a:t>
            </a:r>
            <a:r>
              <a:rPr lang="en-US" dirty="0"/>
              <a:t> </a:t>
            </a:r>
            <a:r>
              <a:rPr lang="en-US" dirty="0" err="1"/>
              <a:t>plávajúca</a:t>
            </a:r>
            <a:r>
              <a:rPr lang="en-US" dirty="0"/>
              <a:t> v </a:t>
            </a:r>
            <a:r>
              <a:rPr lang="en-US" dirty="0" err="1"/>
              <a:t>kúpeli</a:t>
            </a:r>
            <a:r>
              <a:rPr lang="en-US" dirty="0"/>
              <a:t> z </a:t>
            </a:r>
            <a:r>
              <a:rPr lang="en-US" dirty="0" err="1"/>
              <a:t>viskóznejšej</a:t>
            </a:r>
            <a:r>
              <a:rPr lang="en-US" dirty="0"/>
              <a:t> </a:t>
            </a:r>
            <a:r>
              <a:rPr lang="en-US" dirty="0" err="1"/>
              <a:t>kvapaliny</a:t>
            </a:r>
            <a:r>
              <a:rPr lang="en-US" dirty="0"/>
              <a:t> </a:t>
            </a:r>
            <a:r>
              <a:rPr lang="en-US" dirty="0" err="1"/>
              <a:t>vytvára</a:t>
            </a:r>
            <a:r>
              <a:rPr lang="en-US" dirty="0"/>
              <a:t> </a:t>
            </a:r>
            <a:r>
              <a:rPr lang="en-US" dirty="0" err="1"/>
              <a:t>prekvapivé</a:t>
            </a:r>
            <a:r>
              <a:rPr lang="en-US" dirty="0"/>
              <a:t> </a:t>
            </a:r>
            <a:r>
              <a:rPr lang="en-US" dirty="0" err="1"/>
              <a:t>vlnové</a:t>
            </a:r>
            <a:r>
              <a:rPr lang="en-US" dirty="0"/>
              <a:t> </a:t>
            </a:r>
            <a:r>
              <a:rPr lang="en-US" dirty="0" err="1"/>
              <a:t>vzory</a:t>
            </a:r>
            <a:r>
              <a:rPr lang="en-US" dirty="0"/>
              <a:t>, </a:t>
            </a:r>
            <a:r>
              <a:rPr lang="en-US" dirty="0" err="1"/>
              <a:t>keď</a:t>
            </a:r>
            <a:r>
              <a:rPr lang="en-US" dirty="0"/>
              <a:t> </a:t>
            </a:r>
            <a:r>
              <a:rPr lang="en-US" dirty="0" err="1"/>
              <a:t>celý</a:t>
            </a:r>
            <a:r>
              <a:rPr lang="en-US" dirty="0"/>
              <a:t> </a:t>
            </a:r>
            <a:r>
              <a:rPr lang="en-US" dirty="0" err="1"/>
              <a:t>systém</a:t>
            </a:r>
            <a:r>
              <a:rPr lang="en-US" dirty="0"/>
              <a:t> </a:t>
            </a:r>
            <a:r>
              <a:rPr lang="en-US" dirty="0" err="1"/>
              <a:t>zvislo</a:t>
            </a:r>
            <a:r>
              <a:rPr lang="en-US" dirty="0"/>
              <a:t> </a:t>
            </a:r>
            <a:r>
              <a:rPr lang="en-US" dirty="0" err="1"/>
              <a:t>osciluje</a:t>
            </a:r>
            <a:r>
              <a:rPr lang="en-US" dirty="0"/>
              <a:t>. </a:t>
            </a:r>
            <a:r>
              <a:rPr lang="en-US" dirty="0" err="1"/>
              <a:t>Preskúmajte</a:t>
            </a:r>
            <a:r>
              <a:rPr lang="en-US" dirty="0"/>
              <a:t> </a:t>
            </a:r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jav</a:t>
            </a:r>
            <a:r>
              <a:rPr lang="en-US" dirty="0"/>
              <a:t> a </a:t>
            </a:r>
            <a:r>
              <a:rPr lang="en-US" dirty="0" err="1"/>
              <a:t>parametre</a:t>
            </a:r>
            <a:r>
              <a:rPr lang="en-US" dirty="0"/>
              <a:t> </a:t>
            </a:r>
            <a:r>
              <a:rPr lang="en-US" dirty="0" err="1"/>
              <a:t>dôležité</a:t>
            </a:r>
            <a:r>
              <a:rPr lang="en-US" dirty="0"/>
              <a:t> pre </a:t>
            </a:r>
            <a:r>
              <a:rPr lang="en-US" dirty="0" err="1"/>
              <a:t>vznik</a:t>
            </a:r>
            <a:r>
              <a:rPr lang="en-US" dirty="0"/>
              <a:t> </a:t>
            </a:r>
            <a:r>
              <a:rPr lang="en-US" dirty="0" err="1"/>
              <a:t>stabilných</a:t>
            </a:r>
            <a:r>
              <a:rPr lang="en-US" dirty="0"/>
              <a:t> </a:t>
            </a:r>
            <a:r>
              <a:rPr lang="en-US" dirty="0" err="1"/>
              <a:t>obrazcov</a:t>
            </a:r>
            <a:r>
              <a:rPr lang="en-US" dirty="0"/>
              <a:t>.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Video: </a:t>
            </a:r>
            <a:r>
              <a:rPr lang="en-US" dirty="0">
                <a:hlinkClick r:id="rId2"/>
              </a:rPr>
              <a:t>https://youtu.be/OLUZMXuCAxY?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556" y="0"/>
            <a:ext cx="5375485" cy="6057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33556" y="6027003"/>
            <a:ext cx="558334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err="1"/>
              <a:t>Pucci</a:t>
            </a:r>
            <a:r>
              <a:rPr lang="en-US" sz="1600" dirty="0"/>
              <a:t>, G., Fort, E., Amar, M. B. &amp; </a:t>
            </a:r>
            <a:r>
              <a:rPr lang="en-US" sz="1600" dirty="0" err="1"/>
              <a:t>Couder</a:t>
            </a:r>
            <a:r>
              <a:rPr lang="en-US" sz="1600" dirty="0"/>
              <a:t>, Y. Mutual Adaptation of a Faraday Instability Pattern with its Flexible Boundaries in Floating Fluid Drops. </a:t>
            </a:r>
            <a:r>
              <a:rPr lang="en-US" sz="1600" i="1" dirty="0" err="1"/>
              <a:t>Phys</a:t>
            </a:r>
            <a:r>
              <a:rPr lang="en-US" sz="1600" i="1" dirty="0"/>
              <a:t> Rev Lett</a:t>
            </a:r>
            <a:r>
              <a:rPr lang="en-US" sz="1600" dirty="0"/>
              <a:t> </a:t>
            </a:r>
            <a:r>
              <a:rPr lang="en-US" sz="1600" b="1" dirty="0"/>
              <a:t>106</a:t>
            </a:r>
            <a:r>
              <a:rPr lang="en-US" sz="1600" dirty="0"/>
              <a:t>, 024503 (2010). </a:t>
            </a:r>
          </a:p>
        </p:txBody>
      </p:sp>
    </p:spTree>
    <p:extLst>
      <p:ext uri="{BB962C8B-B14F-4D97-AF65-F5344CB8AC3E}">
        <p14:creationId xmlns:p14="http://schemas.microsoft.com/office/powerpoint/2010/main" val="1240202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316" y="63302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Klasick</a:t>
            </a:r>
            <a:r>
              <a:rPr lang="sk-SK" dirty="0"/>
              <a:t>é</a:t>
            </a:r>
            <a:br>
              <a:rPr lang="sk-SK" dirty="0"/>
            </a:br>
            <a:r>
              <a:rPr lang="en-US" dirty="0" err="1"/>
              <a:t>Faradayove</a:t>
            </a:r>
            <a:r>
              <a:rPr lang="en-US" dirty="0"/>
              <a:t> </a:t>
            </a:r>
            <a:r>
              <a:rPr lang="en-US" dirty="0" err="1"/>
              <a:t>vlny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082" y="633022"/>
            <a:ext cx="8407221" cy="57652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41615" y="6398254"/>
            <a:ext cx="6093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https://nldlab.gatech.edu/w/images/9/95/ProjectFaraday2.pdf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316" y="2402493"/>
            <a:ext cx="359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https://www.youtube.com/watch?v=l5UpWZzWzbA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9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91957"/>
          </a:xfrm>
        </p:spPr>
        <p:txBody>
          <a:bodyPr>
            <a:normAutofit/>
          </a:bodyPr>
          <a:lstStyle/>
          <a:p>
            <a:r>
              <a:rPr lang="sk-SK" dirty="0"/>
              <a:t>Klasické </a:t>
            </a:r>
            <a:r>
              <a:rPr lang="en-US" dirty="0" err="1"/>
              <a:t>Faradayove</a:t>
            </a:r>
            <a:r>
              <a:rPr lang="en-US" dirty="0"/>
              <a:t> </a:t>
            </a:r>
            <a:r>
              <a:rPr lang="en-US" dirty="0" err="1"/>
              <a:t>vlny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1330" y="1682189"/>
                <a:ext cx="9587752" cy="4682751"/>
              </a:xfrm>
            </p:spPr>
            <p:txBody>
              <a:bodyPr>
                <a:normAutofit/>
              </a:bodyPr>
              <a:lstStyle/>
              <a:p>
                <a:r>
                  <a:rPr lang="sk-SK" dirty="0"/>
                  <a:t>Vertikálna oscilácia nádoby </a:t>
                </a:r>
                <a:r>
                  <a:rPr lang="en-US" dirty="0"/>
                  <a:t>-&gt; </a:t>
                </a:r>
                <a:r>
                  <a:rPr lang="en-US" dirty="0" err="1"/>
                  <a:t>tvorba</a:t>
                </a:r>
                <a:r>
                  <a:rPr lang="en-US" dirty="0"/>
                  <a:t> instability -&gt; </a:t>
                </a:r>
                <a:r>
                  <a:rPr lang="en-US" dirty="0" err="1"/>
                  <a:t>stojat</a:t>
                </a:r>
                <a:r>
                  <a:rPr lang="sk-SK" dirty="0"/>
                  <a:t>é vlny oscilujúce polovičnou frekvenciou budenia</a:t>
                </a:r>
              </a:p>
              <a:p>
                <a:pPr lvl="1"/>
                <a:r>
                  <a:rPr lang="sk-SK" dirty="0"/>
                  <a:t>Kapilárne vlny pre 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inak</a:t>
                </a:r>
                <a:r>
                  <a:rPr lang="en-US" dirty="0"/>
                  <a:t> </a:t>
                </a:r>
                <a:r>
                  <a:rPr lang="en-US" dirty="0" err="1"/>
                  <a:t>gravita</a:t>
                </a:r>
                <a:r>
                  <a:rPr lang="sk-SK" dirty="0"/>
                  <a:t>čné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sk-SK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𝑔𝑟𝑎𝑣𝑖𝑡𝑎𝑐𝑛𝑒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𝑧𝑟𝑦𝑐h𝑙𝑒𝑛𝑖𝑒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𝑝𝑜𝑣𝑟𝑐h𝑜𝑣𝑒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𝑛𝑎𝑝𝑎𝑡𝑖𝑒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𝑣𝑙𝑛𝑜𝑣𝑎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𝑑𝑙𝑧𝑘𝑎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h𝑢𝑠𝑡𝑜𝑡𝑎</m:t>
                    </m:r>
                  </m:oMath>
                </a14:m>
                <a:endParaRPr lang="sk-SK" dirty="0"/>
              </a:p>
              <a:p>
                <a:pPr lvl="1"/>
                <a:r>
                  <a:rPr lang="sk-SK" dirty="0"/>
                  <a:t>Teória</a:t>
                </a:r>
                <a:r>
                  <a:rPr lang="en-US" dirty="0"/>
                  <a:t> </a:t>
                </a:r>
                <a:r>
                  <a:rPr lang="en-US" dirty="0" err="1"/>
                  <a:t>vr</a:t>
                </a:r>
                <a:r>
                  <a:rPr lang="sk-SK" dirty="0"/>
                  <a:t>átane disperzného vzťahu zhrnutá napr. v úvode </a:t>
                </a:r>
                <a:r>
                  <a:rPr lang="en-US" sz="1800" dirty="0"/>
                  <a:t>K. D. </a:t>
                </a:r>
                <a:r>
                  <a:rPr lang="en-US" sz="1800" dirty="0" err="1"/>
                  <a:t>Nguyem</a:t>
                </a:r>
                <a:r>
                  <a:rPr lang="en-US" sz="1800" dirty="0"/>
                  <a:t> Thu Lam; H. Caps (2011). </a:t>
                </a:r>
                <a:r>
                  <a:rPr lang="en-US" sz="1800" i="1" dirty="0"/>
                  <a:t>Effect of a capillary meniscus on the Faraday instability threshold. , 34(10), 112–0. </a:t>
                </a:r>
                <a:r>
                  <a:rPr lang="en-US" sz="1800" dirty="0"/>
                  <a:t>doi:10.1140/</a:t>
                </a:r>
                <a:r>
                  <a:rPr lang="en-US" sz="1800" dirty="0" err="1"/>
                  <a:t>epje</a:t>
                </a:r>
                <a:r>
                  <a:rPr lang="en-US" sz="1800" dirty="0"/>
                  <a:t>/i2011-11112-x</a:t>
                </a:r>
                <a:r>
                  <a:rPr lang="en-US" dirty="0"/>
                  <a:t> </a:t>
                </a:r>
                <a:endParaRPr lang="sk-SK" dirty="0"/>
              </a:p>
              <a:p>
                <a:pPr marL="342900" indent="-342900"/>
                <a:r>
                  <a:rPr lang="en-US" dirty="0" err="1"/>
                  <a:t>Visk</a:t>
                </a:r>
                <a:r>
                  <a:rPr lang="sk-SK" dirty="0"/>
                  <a:t>ozita disipuje energiu </a:t>
                </a:r>
                <a:r>
                  <a:rPr lang="en-US" dirty="0"/>
                  <a:t>– </a:t>
                </a:r>
                <a:r>
                  <a:rPr lang="en-US" dirty="0" err="1"/>
                  <a:t>tlm</a:t>
                </a:r>
                <a:r>
                  <a:rPr lang="sk-SK"/>
                  <a:t>í vlnenie</a:t>
                </a:r>
              </a:p>
              <a:p>
                <a:pPr marL="342900" indent="-342900"/>
                <a:r>
                  <a:rPr lang="sk-SK" dirty="0"/>
                  <a:t>Kontaktný uhol na kraji ovplyvňuje Faradayove vlny </a:t>
                </a:r>
                <a:r>
                  <a:rPr lang="en-US" dirty="0"/>
                  <a:t>– </a:t>
                </a:r>
                <a:r>
                  <a:rPr lang="sk-SK" dirty="0"/>
                  <a:t>komplikovaná dynamika rozhrania pri vertikálnych osciláciách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330" y="1682189"/>
                <a:ext cx="9587752" cy="4682751"/>
              </a:xfrm>
              <a:blipFill>
                <a:blip r:embed="rId2"/>
                <a:stretch>
                  <a:fillRect l="-1144" t="-2214" b="-1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6660"/>
          <a:stretch/>
        </p:blipFill>
        <p:spPr>
          <a:xfrm>
            <a:off x="10492424" y="-89648"/>
            <a:ext cx="1699576" cy="3433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475" r="33736"/>
          <a:stretch/>
        </p:blipFill>
        <p:spPr>
          <a:xfrm>
            <a:off x="10506471" y="3343835"/>
            <a:ext cx="1671482" cy="343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4066"/>
            <a:ext cx="10515600" cy="1325563"/>
          </a:xfrm>
        </p:spPr>
        <p:txBody>
          <a:bodyPr/>
          <a:lstStyle/>
          <a:p>
            <a:r>
              <a:rPr lang="sk-SK" dirty="0"/>
              <a:t>„</a:t>
            </a:r>
            <a:r>
              <a:rPr lang="en-US" dirty="0" err="1"/>
              <a:t>Kvapka</a:t>
            </a:r>
            <a:r>
              <a:rPr lang="en-US" dirty="0"/>
              <a:t> </a:t>
            </a:r>
            <a:r>
              <a:rPr lang="en-US" dirty="0" err="1"/>
              <a:t>menej</a:t>
            </a:r>
            <a:r>
              <a:rPr lang="en-US" dirty="0"/>
              <a:t> </a:t>
            </a:r>
            <a:r>
              <a:rPr lang="en-US" dirty="0" err="1"/>
              <a:t>viskóznej</a:t>
            </a:r>
            <a:r>
              <a:rPr lang="en-US" dirty="0"/>
              <a:t> </a:t>
            </a:r>
            <a:r>
              <a:rPr lang="en-US" dirty="0" err="1"/>
              <a:t>kvapaliny</a:t>
            </a:r>
            <a:r>
              <a:rPr lang="en-US" dirty="0"/>
              <a:t> </a:t>
            </a:r>
            <a:r>
              <a:rPr lang="en-US" dirty="0" err="1"/>
              <a:t>plávajúca</a:t>
            </a:r>
            <a:r>
              <a:rPr lang="en-US" dirty="0"/>
              <a:t> v </a:t>
            </a:r>
            <a:r>
              <a:rPr lang="en-US" dirty="0" err="1"/>
              <a:t>kúpeli</a:t>
            </a:r>
            <a:r>
              <a:rPr lang="en-US" dirty="0"/>
              <a:t> z </a:t>
            </a:r>
            <a:r>
              <a:rPr lang="en-US" dirty="0" err="1"/>
              <a:t>viskóznejšej</a:t>
            </a:r>
            <a:r>
              <a:rPr lang="en-US" dirty="0"/>
              <a:t> </a:t>
            </a:r>
            <a:r>
              <a:rPr lang="en-US" dirty="0" err="1"/>
              <a:t>kvapaliny</a:t>
            </a:r>
            <a:r>
              <a:rPr lang="sk-SK" dirty="0"/>
              <a:t>...“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r>
              <a:rPr lang="sk-SK" dirty="0"/>
              <a:t>Výška a polomer kvapky daná rovnováhou vztlakovej a povrchovej sily</a:t>
            </a:r>
          </a:p>
          <a:p>
            <a:r>
              <a:rPr lang="sk-SK" dirty="0"/>
              <a:t>Nájsť interval parametrov kedy sa Faradayove vlny tvoria </a:t>
            </a:r>
            <a:r>
              <a:rPr lang="sk-SK" i="1" dirty="0"/>
              <a:t>iba v kvapke </a:t>
            </a:r>
            <a:r>
              <a:rPr lang="en-US" dirty="0"/>
              <a:t>(</a:t>
            </a:r>
            <a:r>
              <a:rPr lang="sk-SK" dirty="0"/>
              <a:t>kúpeľ s vyššou viskozitou viac tlmí vlnenie </a:t>
            </a:r>
            <a:r>
              <a:rPr lang="en-US" dirty="0"/>
              <a:t>– </a:t>
            </a:r>
            <a:r>
              <a:rPr lang="en-US" dirty="0" err="1"/>
              <a:t>vlny</a:t>
            </a:r>
            <a:r>
              <a:rPr lang="en-US" dirty="0"/>
              <a:t> </a:t>
            </a:r>
            <a:r>
              <a:rPr lang="sk-SK" dirty="0"/>
              <a:t>v kúpeli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ovjavuj</a:t>
            </a:r>
            <a:r>
              <a:rPr lang="sk-SK" dirty="0"/>
              <a:t>ú až pri vyššej amplitúde ako v kvapke)</a:t>
            </a:r>
          </a:p>
          <a:p>
            <a:pPr marL="0" indent="0">
              <a:buNone/>
            </a:pPr>
            <a:r>
              <a:rPr lang="sk-SK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3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Teória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5319" y="1476489"/>
                <a:ext cx="10515600" cy="508225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sk-SK" dirty="0"/>
                  <a:t>Dynamika daná tlakmi na hranici kvapky: </a:t>
                </a:r>
                <a:r>
                  <a:rPr lang="sk-SK" b="1" dirty="0"/>
                  <a:t>povrchová sila musí udržať tlak od kvapaliny v kvapke</a:t>
                </a:r>
              </a:p>
              <a:p>
                <a:endParaRPr lang="sk-SK" b="0" dirty="0"/>
              </a:p>
              <a:p>
                <a:r>
                  <a:rPr lang="en-US" b="0" dirty="0" err="1"/>
                  <a:t>Kapil</a:t>
                </a:r>
                <a:r>
                  <a:rPr lang="sk-SK" dirty="0"/>
                  <a:t>árny tlak: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dx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𝑑𝑦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𝑑𝑥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𝑙𝑜𝑘𝑎𝑙𝑛𝑦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𝑧𝑎𝑘𝑟𝑖𝑣𝑒𝑛𝑖𝑎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𝑡𝑣𝑎𝑟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𝑘𝑣𝑎𝑝𝑘𝑦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𝑒𝑓𝑒𝑘𝑡𝑖𝑣𝑛𝑒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𝑝𝑜𝑣𝑟𝑐h𝑜𝑣𝑒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𝑛𝑎𝑝𝑎𝑡𝑖𝑒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𝑘𝑜𝑛𝑡𝑎𝑘𝑡𝑛𝑦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𝑢h𝑜𝑙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r>
                  <a:rPr lang="sk-SK" b="0" dirty="0"/>
                  <a:t>T</a:t>
                </a:r>
                <a:r>
                  <a:rPr lang="en-US" b="0" dirty="0" err="1"/>
                  <a:t>lak</a:t>
                </a:r>
                <a:r>
                  <a:rPr lang="sk-SK" b="0" dirty="0"/>
                  <a:t> kvapaliny vnútri kvapky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h𝑦𝑑𝑟𝑜𝑠𝑡𝑎𝑡𝑖𝑐𝑘𝑦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𝑡𝑙𝑎𝑘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𝑘𝑜𝑛𝑠𝑡𝑎𝑛𝑡𝑛𝑦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𝑟𝑎𝑑𝑖𝑎𝑐𝑛𝑦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𝑡𝑙𝑎𝑘</m:t>
                    </m:r>
                  </m:oMath>
                </a14:m>
                <a:endParaRPr lang="en-US" dirty="0"/>
              </a:p>
              <a:p>
                <a:r>
                  <a:rPr lang="sk-SK" dirty="0"/>
                  <a:t>P</a:t>
                </a:r>
                <a:r>
                  <a:rPr lang="en-US" dirty="0" err="1"/>
                  <a:t>ovrch</a:t>
                </a:r>
                <a:r>
                  <a:rPr lang="sk-SK" dirty="0"/>
                  <a:t>o</a:t>
                </a:r>
                <a:r>
                  <a:rPr lang="en-US" dirty="0"/>
                  <a:t>v</a:t>
                </a:r>
                <a:r>
                  <a:rPr lang="sk-SK" dirty="0"/>
                  <a:t>á sila „odráža“ vlnu: radiačný tlak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h𝑢𝑠𝑡𝑜𝑡𝑎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𝑓𝑟𝑒𝑘𝑣𝑒𝑛𝑐𝑖𝑎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𝐹𝑎𝑟𝑎𝑑𝑎𝑦𝑜𝑣𝑦𝑐h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𝑣𝑙𝑛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𝑓𝑟𝑒𝑘𝑣𝑒𝑛𝑐𝑖𝑎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𝑏𝑢𝑑𝑒𝑛𝑖𝑎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𝑎𝑚𝑝𝑙𝑖𝑡𝑢𝑑𝑎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𝑣𝑙𝑛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𝑘𝑜𝑙𝑚𝑎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𝑟𝑦𝑐h𝑙𝑜𝑠𝑡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𝑝𝑟𝑢𝑑𝑒𝑛𝑖𝑎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h𝑟𝑎𝑛𝑖𝑐𝑢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𝑘𝑣𝑎𝑝𝑘𝑦</m:t>
                    </m:r>
                  </m:oMath>
                </a14:m>
                <a:endParaRPr lang="sk-SK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319" y="1476489"/>
                <a:ext cx="10515600" cy="5082251"/>
              </a:xfrm>
              <a:blipFill>
                <a:blip r:embed="rId2"/>
                <a:stretch>
                  <a:fillRect l="-754" t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52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117751" y="2100249"/>
            <a:ext cx="6096001" cy="47577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096000" y="2181629"/>
                <a:ext cx="6096000" cy="452431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/>
                <a:r>
                  <a:rPr lang="sk-SK" sz="2400" b="1" dirty="0"/>
                  <a:t>2. Hadík: </a:t>
                </a:r>
                <a:endParaRPr lang="en-US" sz="2400" b="1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povrchov</a:t>
                </a:r>
                <a:r>
                  <a:rPr lang="sk-SK" sz="2400" dirty="0"/>
                  <a:t>á sila nezvláda udržať vlny</a:t>
                </a:r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sk-SK" sz="2400" dirty="0"/>
                  <a:t>, rozpínanie pokračuje, tvorí sa hadík ktorý sa môže rozpadať,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sk-SK" sz="2400" dirty="0"/>
                  <a:t>neexistuje teória</a:t>
                </a:r>
              </a:p>
              <a:p>
                <a:pPr marL="914400" lvl="1" indent="-457200">
                  <a:buAutoNum type="arabicPeriod" startAt="2"/>
                </a:pPr>
                <a:endParaRPr lang="sk-SK" sz="2400" dirty="0"/>
              </a:p>
              <a:p>
                <a:pPr lvl="1"/>
                <a:endParaRPr lang="sk-SK" sz="2400" dirty="0"/>
              </a:p>
              <a:p>
                <a:pPr lvl="1"/>
                <a:endParaRPr lang="sk-SK" sz="2400" dirty="0"/>
              </a:p>
              <a:p>
                <a:pPr lvl="1"/>
                <a:endParaRPr lang="sk-SK" sz="2400" dirty="0"/>
              </a:p>
              <a:p>
                <a:pPr lvl="1"/>
                <a:endParaRPr lang="sk-SK" sz="2400" dirty="0"/>
              </a:p>
              <a:p>
                <a:pPr lvl="1"/>
                <a:r>
                  <a:rPr lang="sk-SK" sz="2400" dirty="0"/>
                  <a:t>Kúpeľ </a:t>
                </a:r>
                <a:r>
                  <a:rPr lang="sk-SK" sz="2400" i="1" dirty="0"/>
                  <a:t>zmáča </a:t>
                </a:r>
                <a:r>
                  <a:rPr lang="sk-SK" sz="2400" dirty="0"/>
                  <a:t>kvapku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181629"/>
                <a:ext cx="6096000" cy="4524315"/>
              </a:xfrm>
              <a:prstGeom prst="rect">
                <a:avLst/>
              </a:prstGeom>
              <a:blipFill>
                <a:blip r:embed="rId2"/>
                <a:stretch>
                  <a:fillRect t="-1078" r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1" y="2100248"/>
            <a:ext cx="6096001" cy="47577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95" y="104294"/>
            <a:ext cx="11410091" cy="1325563"/>
          </a:xfrm>
        </p:spPr>
        <p:txBody>
          <a:bodyPr/>
          <a:lstStyle/>
          <a:p>
            <a:r>
              <a:rPr lang="sk-SK" dirty="0"/>
              <a:t>Dva režimy správania, dané parametrami kvapalín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95" y="1253331"/>
            <a:ext cx="11343590" cy="840462"/>
          </a:xfrm>
        </p:spPr>
        <p:txBody>
          <a:bodyPr>
            <a:normAutofit lnSpcReduction="10000"/>
          </a:bodyPr>
          <a:lstStyle/>
          <a:p>
            <a:r>
              <a:rPr lang="sk-SK" dirty="0"/>
              <a:t>Na začiatku nestabilné správanie: vlny narúšajú hranicu, a tá spätne ovplyvňuje Fararayove vlny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13" t="3081" r="3395" b="50166"/>
          <a:stretch/>
        </p:blipFill>
        <p:spPr>
          <a:xfrm>
            <a:off x="-194981" y="3775973"/>
            <a:ext cx="3277382" cy="1663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" y="2181629"/>
                <a:ext cx="5976851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lvl="1" indent="-457200">
                  <a:buFont typeface="+mj-lt"/>
                  <a:buAutoNum type="arabicPeriod"/>
                </a:pPr>
                <a:r>
                  <a:rPr lang="sk-SK" sz="2400" b="1" dirty="0"/>
                  <a:t>Kvapka: </a:t>
                </a:r>
                <a:endParaRPr lang="en-US" sz="2400" b="1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Povrchov</a:t>
                </a:r>
                <a:r>
                  <a:rPr lang="sk-SK" sz="2400" dirty="0"/>
                  <a:t>é napätie udržuje kvapalinu v kvapke,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sk-SK" sz="2400" dirty="0"/>
                  <a:t>,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sk-SK" sz="2400" dirty="0"/>
                  <a:t>Existuje teória</a:t>
                </a:r>
              </a:p>
              <a:p>
                <a:pPr lvl="1"/>
                <a:endParaRPr lang="sk-SK" sz="2400" dirty="0"/>
              </a:p>
              <a:p>
                <a:pPr lvl="1"/>
                <a:endParaRPr lang="sk-SK" sz="2400" dirty="0"/>
              </a:p>
              <a:p>
                <a:pPr lvl="1"/>
                <a:endParaRPr lang="sk-SK" sz="2400" dirty="0"/>
              </a:p>
              <a:p>
                <a:pPr lvl="1"/>
                <a:endParaRPr lang="sk-SK" sz="2400" dirty="0"/>
              </a:p>
              <a:p>
                <a:pPr lvl="1"/>
                <a:endParaRPr lang="sk-SK" sz="2400" dirty="0"/>
              </a:p>
              <a:p>
                <a:pPr lvl="1"/>
                <a:r>
                  <a:rPr lang="en-US" sz="2400" dirty="0"/>
                  <a:t>K</a:t>
                </a:r>
                <a:r>
                  <a:rPr lang="sk-SK" sz="2400" dirty="0"/>
                  <a:t>úpeľ </a:t>
                </a:r>
                <a:r>
                  <a:rPr lang="sk-SK" sz="2400" i="1" dirty="0"/>
                  <a:t>nezmáča </a:t>
                </a:r>
                <a:r>
                  <a:rPr lang="sk-SK" sz="2400" dirty="0"/>
                  <a:t>kvapku</a:t>
                </a:r>
                <a:r>
                  <a:rPr lang="sk-SK" sz="2400" i="1" dirty="0"/>
                  <a:t> </a:t>
                </a:r>
                <a:endParaRPr lang="sk-SK" sz="2400" dirty="0"/>
              </a:p>
              <a:p>
                <a:pPr lvl="1"/>
                <a:endParaRPr lang="sk-SK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181629"/>
                <a:ext cx="5976851" cy="4154984"/>
              </a:xfrm>
              <a:prstGeom prst="rect">
                <a:avLst/>
              </a:prstGeom>
              <a:blipFill>
                <a:blip r:embed="rId4"/>
                <a:stretch>
                  <a:fillRect t="-13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444" t="51701" r="4986" b="2494"/>
          <a:stretch/>
        </p:blipFill>
        <p:spPr>
          <a:xfrm>
            <a:off x="2900834" y="3801323"/>
            <a:ext cx="3216917" cy="163016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532992" y="4139534"/>
            <a:ext cx="4818195" cy="1596045"/>
            <a:chOff x="6587374" y="4233980"/>
            <a:chExt cx="4818195" cy="15960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l="50803" t="3319" r="4411" b="51184"/>
            <a:stretch/>
          </p:blipFill>
          <p:spPr>
            <a:xfrm>
              <a:off x="6587374" y="4233980"/>
              <a:ext cx="1571105" cy="159604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/>
            <a:srcRect l="3411" t="49764" r="4648" b="4739"/>
            <a:stretch/>
          </p:blipFill>
          <p:spPr>
            <a:xfrm>
              <a:off x="8180230" y="4233980"/>
              <a:ext cx="3225339" cy="1596045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3907" y="5730671"/>
            <a:ext cx="2902997" cy="9236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50473" y="5680872"/>
            <a:ext cx="2941527" cy="98411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047999" y="6192511"/>
            <a:ext cx="1180763" cy="1932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(2) </a:t>
            </a:r>
            <a:r>
              <a:rPr lang="sk-SK" dirty="0"/>
              <a:t>kvapka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724400" y="6640587"/>
            <a:ext cx="1064097" cy="1977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(1) </a:t>
            </a:r>
            <a:r>
              <a:rPr lang="sk-SK" dirty="0"/>
              <a:t>kúpeľ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835232" y="6201552"/>
            <a:ext cx="1271159" cy="2511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(2) </a:t>
            </a:r>
            <a:r>
              <a:rPr lang="sk-SK" dirty="0"/>
              <a:t>kvapka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968533" y="6561582"/>
            <a:ext cx="1067207" cy="2356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(1) </a:t>
            </a:r>
            <a:r>
              <a:rPr lang="sk-SK" dirty="0"/>
              <a:t>kúpeľ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16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8651" y="3794313"/>
            <a:ext cx="3713577" cy="3038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89" y="365125"/>
            <a:ext cx="10515600" cy="1325563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Kvapka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072824" y="273819"/>
                <a:ext cx="3001154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k-SK" sz="2400" dirty="0">
                    <a:solidFill>
                      <a:schemeClr val="accent6"/>
                    </a:solidFill>
                  </a:rPr>
                  <a:t>Kvapka rastie, po čase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sk-SK" sz="2400" dirty="0">
                    <a:solidFill>
                      <a:schemeClr val="accent6"/>
                    </a:solidFill>
                  </a:rPr>
                  <a:t>, stabilné rozhranie a tvar kvapky 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-&gt;</a:t>
                </a:r>
                <a:r>
                  <a:rPr lang="sk-SK" sz="2400" dirty="0">
                    <a:solidFill>
                      <a:schemeClr val="accent6"/>
                    </a:solidFill>
                  </a:rPr>
                  <a:t> Stojaté Faradayove vlny</a:t>
                </a:r>
              </a:p>
              <a:p>
                <a:pPr>
                  <a:buFontTx/>
                  <a:buChar char="-"/>
                </a:pPr>
                <a:r>
                  <a:rPr lang="en-US" sz="2400" i="1" dirty="0" err="1">
                    <a:solidFill>
                      <a:schemeClr val="accent6"/>
                    </a:solidFill>
                  </a:rPr>
                  <a:t>Vypracovan</a:t>
                </a:r>
                <a:r>
                  <a:rPr lang="sk-SK" sz="2400" i="1" dirty="0">
                    <a:solidFill>
                      <a:schemeClr val="accent6"/>
                    </a:solidFill>
                  </a:rPr>
                  <a:t>á teória závislosti tvaru kvapky od budenia </a:t>
                </a:r>
              </a:p>
              <a:p>
                <a:pPr marL="0" indent="0">
                  <a:buNone/>
                </a:pPr>
                <a:r>
                  <a:rPr lang="sk-SK" sz="2000" dirty="0"/>
                  <a:t>R = pomer strán kvapky, </a:t>
                </a:r>
                <a:r>
                  <a:rPr lang="sk-SK" sz="2000" b="1" dirty="0"/>
                  <a:t>daný iba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sz="20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sk-SK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72824" y="273819"/>
                <a:ext cx="3001154" cy="4351338"/>
              </a:xfrm>
              <a:blipFill>
                <a:blip r:embed="rId3"/>
                <a:stretch>
                  <a:fillRect l="-3245" t="-1961" r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110" t="3094" r="5122" b="18544"/>
          <a:stretch/>
        </p:blipFill>
        <p:spPr>
          <a:xfrm>
            <a:off x="0" y="1410108"/>
            <a:ext cx="9072824" cy="43776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64840" y="5970499"/>
            <a:ext cx="4086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bg2">
                    <a:lumMod val="50000"/>
                  </a:schemeClr>
                </a:solidFill>
              </a:rPr>
              <a:t>Kvapka nerastie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(mal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</a:rPr>
              <a:t>ý radiačný tlak), zložité n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estabiln</a:t>
            </a:r>
            <a:r>
              <a:rPr lang="sk-SK" sz="2400" dirty="0">
                <a:solidFill>
                  <a:schemeClr val="bg2">
                    <a:lumMod val="50000"/>
                  </a:schemeClr>
                </a:solidFill>
              </a:rPr>
              <a:t>é obrazce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536412" y="273819"/>
                <a:ext cx="3535246" cy="12275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sk-SK" sz="2400" dirty="0">
                    <a:solidFill>
                      <a:srgbClr val="C0000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oscil</a:t>
                </a:r>
                <a:r>
                  <a:rPr lang="sk-SK" sz="2400" dirty="0">
                    <a:solidFill>
                      <a:srgbClr val="C00000"/>
                    </a:solidFill>
                  </a:rPr>
                  <a:t>ácie rozhrania okolo rovnovážnej polohy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412" y="273819"/>
                <a:ext cx="3535246" cy="1227596"/>
              </a:xfrm>
              <a:prstGeom prst="rect">
                <a:avLst/>
              </a:prstGeom>
              <a:blipFill>
                <a:blip r:embed="rId5"/>
                <a:stretch>
                  <a:fillRect l="-2586" t="-6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 rot="16200000">
            <a:off x="-643467" y="3305827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Amplitúda budenia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41777" y="5355485"/>
            <a:ext cx="205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Frekvencia budenia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072824" y="3945467"/>
            <a:ext cx="2822843" cy="288722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5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2791"/>
          </a:xfrm>
        </p:spPr>
        <p:txBody>
          <a:bodyPr>
            <a:normAutofit/>
          </a:bodyPr>
          <a:lstStyle/>
          <a:p>
            <a:r>
              <a:rPr lang="en-US" dirty="0"/>
              <a:t>2. Had</a:t>
            </a:r>
            <a:r>
              <a:rPr lang="sk-SK" dirty="0"/>
              <a:t>ík</a:t>
            </a:r>
            <a:br>
              <a:rPr lang="sk-SK" dirty="0"/>
            </a:br>
            <a:r>
              <a:rPr lang="en-US" sz="2000" dirty="0">
                <a:hlinkClick r:id="rId2"/>
              </a:rPr>
              <a:t>https://youtu.be/OLUZMXuCAxY?t=112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5857"/>
          </a:xfrm>
        </p:spPr>
        <p:txBody>
          <a:bodyPr>
            <a:normAutofit/>
          </a:bodyPr>
          <a:lstStyle/>
          <a:p>
            <a:r>
              <a:rPr lang="sk-SK" dirty="0"/>
              <a:t>Napr. Etanol na silikónovom oleji</a:t>
            </a:r>
          </a:p>
          <a:p>
            <a:r>
              <a:rPr lang="sk-SK" dirty="0"/>
              <a:t>Teória nie je vypracovaná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predl</a:t>
            </a:r>
            <a:r>
              <a:rPr lang="sk-SK" dirty="0"/>
              <a:t>žovanie kvapky</a:t>
            </a:r>
            <a:r>
              <a:rPr lang="en-US" dirty="0"/>
              <a:t> do had</a:t>
            </a:r>
            <a:r>
              <a:rPr lang="sk-SK" dirty="0"/>
              <a:t>íka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zvlnenie hadíka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Možné rozbitie do menších</a:t>
            </a:r>
            <a:endParaRPr lang="en-US" dirty="0"/>
          </a:p>
          <a:p>
            <a:endParaRPr lang="sk-SK" dirty="0"/>
          </a:p>
          <a:p>
            <a:r>
              <a:rPr lang="en-US" dirty="0"/>
              <a:t>Pre </a:t>
            </a:r>
            <a:r>
              <a:rPr lang="en-US" dirty="0" err="1"/>
              <a:t>siln</a:t>
            </a:r>
            <a:r>
              <a:rPr lang="sk-SK" dirty="0"/>
              <a:t>é budenie: prsty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319" y="-158081"/>
            <a:ext cx="2409301" cy="1709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4544" y="95717"/>
            <a:ext cx="2390145" cy="1342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1970" y="1690688"/>
            <a:ext cx="4130030" cy="1655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824" y="3481151"/>
            <a:ext cx="4316321" cy="1746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5308" y="4331330"/>
            <a:ext cx="2999163" cy="2487437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8931506" y="566556"/>
            <a:ext cx="670227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9711435" y="1329640"/>
            <a:ext cx="670227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9711435" y="3238835"/>
            <a:ext cx="670227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9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976</Words>
  <Application>Microsoft Office PowerPoint</Application>
  <PresentationFormat>Širokouhlá</PresentationFormat>
  <Paragraphs>103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7. Faradayove vlny</vt:lpstr>
      <vt:lpstr>7. Faradayove vlny</vt:lpstr>
      <vt:lpstr>Klasické Faradayove vlny</vt:lpstr>
      <vt:lpstr>Klasické Faradayove vlny</vt:lpstr>
      <vt:lpstr>„Kvapka menej viskóznej kvapaliny plávajúca v kúpeli z viskóznejšej kvapaliny...“</vt:lpstr>
      <vt:lpstr>Teória</vt:lpstr>
      <vt:lpstr>Dva režimy správania, dané parametrami kvapalín</vt:lpstr>
      <vt:lpstr>1. Kvapka</vt:lpstr>
      <vt:lpstr>2. Hadík https://youtu.be/OLUZMXuCAxY?t=112 </vt:lpstr>
      <vt:lpstr>Relevantné parametre</vt:lpstr>
      <vt:lpstr>Čo s úlohou</vt:lpstr>
      <vt:lpstr>Články</vt:lpstr>
    </vt:vector>
  </TitlesOfParts>
  <Company>IST Austria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RUZICKOVA</dc:creator>
  <cp:lastModifiedBy>Martin Plesch</cp:lastModifiedBy>
  <cp:revision>44</cp:revision>
  <dcterms:created xsi:type="dcterms:W3CDTF">2022-10-12T16:52:53Z</dcterms:created>
  <dcterms:modified xsi:type="dcterms:W3CDTF">2022-10-15T09:18:28Z</dcterms:modified>
</cp:coreProperties>
</file>